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68" r:id="rId3"/>
    <p:sldId id="269" r:id="rId4"/>
    <p:sldId id="270" r:id="rId5"/>
    <p:sldId id="274" r:id="rId6"/>
    <p:sldId id="275" r:id="rId7"/>
    <p:sldId id="271" r:id="rId8"/>
    <p:sldId id="272" r:id="rId9"/>
    <p:sldId id="273" r:id="rId1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8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4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8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34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1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7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30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43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77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2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9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8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131867"/>
            <a:ext cx="12204357" cy="1788735"/>
          </a:xfrm>
          <a:custGeom>
            <a:avLst/>
            <a:gdLst/>
            <a:ahLst/>
            <a:cxnLst/>
            <a:rect l="l" t="t" r="r" b="b"/>
            <a:pathLst>
              <a:path w="18306536" h="2683102">
                <a:moveTo>
                  <a:pt x="0" y="0"/>
                </a:moveTo>
                <a:lnTo>
                  <a:pt x="18306536" y="0"/>
                </a:lnTo>
                <a:lnTo>
                  <a:pt x="18306536" y="2683102"/>
                </a:lnTo>
                <a:lnTo>
                  <a:pt x="0" y="2683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" b="-64304"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3" name="Freeform 3" descr="Logotipo - UNTRM"/>
          <p:cNvSpPr/>
          <p:nvPr/>
        </p:nvSpPr>
        <p:spPr>
          <a:xfrm>
            <a:off x="124917" y="168815"/>
            <a:ext cx="3250005" cy="896080"/>
          </a:xfrm>
          <a:custGeom>
            <a:avLst/>
            <a:gdLst/>
            <a:ahLst/>
            <a:cxnLst/>
            <a:rect l="l" t="t" r="r" b="b"/>
            <a:pathLst>
              <a:path w="4875008" h="1435208">
                <a:moveTo>
                  <a:pt x="0" y="0"/>
                </a:moveTo>
                <a:lnTo>
                  <a:pt x="4875008" y="0"/>
                </a:lnTo>
                <a:lnTo>
                  <a:pt x="4875008" y="1435208"/>
                </a:lnTo>
                <a:lnTo>
                  <a:pt x="0" y="1435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6426667"/>
            <a:ext cx="12192000" cy="431333"/>
          </a:xfrm>
          <a:custGeom>
            <a:avLst/>
            <a:gdLst/>
            <a:ahLst/>
            <a:cxnLst/>
            <a:rect l="l" t="t" r="r" b="b"/>
            <a:pathLst>
              <a:path w="18288000" h="647000">
                <a:moveTo>
                  <a:pt x="0" y="0"/>
                </a:moveTo>
                <a:lnTo>
                  <a:pt x="18288000" y="0"/>
                </a:lnTo>
                <a:lnTo>
                  <a:pt x="18288000" y="647000"/>
                </a:lnTo>
                <a:lnTo>
                  <a:pt x="0" y="64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6" b="-96"/>
            </a:stretch>
          </a:blipFill>
        </p:spPr>
        <p:txBody>
          <a:bodyPr/>
          <a:lstStyle/>
          <a:p>
            <a:endParaRPr lang="es-PE" dirty="0"/>
          </a:p>
        </p:txBody>
      </p:sp>
      <p:sp>
        <p:nvSpPr>
          <p:cNvPr id="5" name="Freeform 5"/>
          <p:cNvSpPr/>
          <p:nvPr/>
        </p:nvSpPr>
        <p:spPr>
          <a:xfrm>
            <a:off x="11192373" y="146823"/>
            <a:ext cx="874710" cy="806078"/>
          </a:xfrm>
          <a:custGeom>
            <a:avLst/>
            <a:gdLst/>
            <a:ahLst/>
            <a:cxnLst/>
            <a:rect l="l" t="t" r="r" b="b"/>
            <a:pathLst>
              <a:path w="1312065" h="1471785">
                <a:moveTo>
                  <a:pt x="0" y="0"/>
                </a:moveTo>
                <a:lnTo>
                  <a:pt x="1312065" y="0"/>
                </a:lnTo>
                <a:lnTo>
                  <a:pt x="1312065" y="1471785"/>
                </a:lnTo>
                <a:lnTo>
                  <a:pt x="0" y="1471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85" r="-68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5800" y="2902133"/>
            <a:ext cx="10956914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667" b="1" dirty="0">
                <a:solidFill>
                  <a:srgbClr val="FFFFFF"/>
                </a:solidFill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PRUEBA DE GERMINACION EN QUINOA</a:t>
            </a:r>
            <a:endParaRPr kumimoji="0" lang="en-US" sz="2667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Arimo Bold"/>
              <a:cs typeface="Times New Roman" panose="02020603050405020304" pitchFamily="18" charset="0"/>
              <a:sym typeface="Arim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270705" y="5818926"/>
            <a:ext cx="555536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T Rounds Condensed Bold"/>
                <a:cs typeface="Times New Roman" panose="02020603050405020304" pitchFamily="18" charset="0"/>
                <a:sym typeface="TT Rounds Condensed Bold"/>
              </a:rPr>
              <a:t>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64391" y="1106342"/>
            <a:ext cx="8902132" cy="896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38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Facultad de Ingeniería y Ciencias Agrarias</a:t>
            </a:r>
          </a:p>
          <a:p>
            <a:pPr marL="0" marR="0" lvl="0" indent="0" algn="ctr" defTabSz="60963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Escuela Profesional de Ingeniería Agrónoma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38646" y="2471602"/>
            <a:ext cx="7153625" cy="28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PRODUCCIÓN Y TECNOLOGÍA DE SEMILLAS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684960" y="4738816"/>
            <a:ext cx="5906373" cy="35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289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Docente: </a:t>
            </a:r>
            <a:r>
              <a:rPr kumimoji="0" lang="es-PE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Dr. </a:t>
            </a:r>
            <a:r>
              <a:rPr lang="es-PE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FLAVIO LOZANO ISLA</a:t>
            </a:r>
            <a:r>
              <a:rPr kumimoji="0" lang="es-PE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1538" y="3838830"/>
            <a:ext cx="5351562" cy="2924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326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Estudiante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: </a:t>
            </a:r>
          </a:p>
          <a:p>
            <a:pPr marL="342900" marR="0" lvl="0" indent="-342900" algn="l" defTabSz="609630" rtl="0" eaLnBrk="1" fontAlgn="auto" latinLnBrk="0" hangingPunct="1">
              <a:lnSpc>
                <a:spcPts val="326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Baldera Chapoñan Victor Hugo</a:t>
            </a:r>
          </a:p>
          <a:p>
            <a:pPr marL="342900" marR="0" lvl="0" indent="-342900" algn="l" defTabSz="609630" rtl="0" eaLnBrk="1" fontAlgn="auto" latinLnBrk="0" hangingPunct="1">
              <a:lnSpc>
                <a:spcPts val="326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Hidrogo Paredes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Jhinmy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Yhanner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  <a:p>
            <a:pPr marL="342900" marR="0" lvl="0" indent="-342900" algn="l" defTabSz="609630" rtl="0" eaLnBrk="1" fontAlgn="auto" latinLnBrk="0" hangingPunct="1">
              <a:lnSpc>
                <a:spcPts val="326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Quispe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 Aguilar Alex Rolando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  <a:p>
            <a:pPr marL="342900" marR="0" lvl="0" indent="-342900" algn="l" defTabSz="609630" rtl="0" eaLnBrk="1" fontAlgn="auto" latinLnBrk="0" hangingPunct="1">
              <a:lnSpc>
                <a:spcPts val="326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Torres Salazar Juan Carlos </a:t>
            </a:r>
          </a:p>
          <a:p>
            <a:pPr marL="342900" marR="0" lvl="0" indent="-342900" algn="l" defTabSz="609630" rtl="0" eaLnBrk="1" fontAlgn="auto" latinLnBrk="0" hangingPunct="1">
              <a:lnSpc>
                <a:spcPts val="326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Dia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z Saucedo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Yoel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  <a:p>
            <a:pPr marL="0" marR="0" lvl="0" indent="0" algn="ctr" defTabSz="609630" rtl="0" eaLnBrk="1" fontAlgn="auto" latinLnBrk="0" hangingPunct="1">
              <a:lnSpc>
                <a:spcPts val="326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 Bold"/>
              <a:cs typeface="Arial" panose="020B0604020202020204" pitchFamily="34" charset="0"/>
              <a:sym typeface="Times New Roman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8CDD1-2D52-06C8-F89D-9EDA53D73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34951ED6-2F24-B546-4628-E72B4FF49910}"/>
              </a:ext>
            </a:extLst>
          </p:cNvPr>
          <p:cNvSpPr/>
          <p:nvPr/>
        </p:nvSpPr>
        <p:spPr>
          <a:xfrm>
            <a:off x="0" y="6259147"/>
            <a:ext cx="12192000" cy="431333"/>
          </a:xfrm>
          <a:custGeom>
            <a:avLst/>
            <a:gdLst/>
            <a:ahLst/>
            <a:cxnLst/>
            <a:rect l="l" t="t" r="r" b="b"/>
            <a:pathLst>
              <a:path w="18288000" h="647000">
                <a:moveTo>
                  <a:pt x="0" y="0"/>
                </a:moveTo>
                <a:lnTo>
                  <a:pt x="18288000" y="0"/>
                </a:lnTo>
                <a:lnTo>
                  <a:pt x="18288000" y="647000"/>
                </a:lnTo>
                <a:lnTo>
                  <a:pt x="0" y="64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" b="-96"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709F63F-68C3-EF7D-FF60-F648B9D7315D}"/>
              </a:ext>
            </a:extLst>
          </p:cNvPr>
          <p:cNvSpPr txBox="1"/>
          <p:nvPr/>
        </p:nvSpPr>
        <p:spPr>
          <a:xfrm>
            <a:off x="11270705" y="5818926"/>
            <a:ext cx="555536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T Rounds Condensed Bold"/>
                <a:cs typeface="Times New Roman" panose="02020603050405020304" pitchFamily="18" charset="0"/>
                <a:sym typeface="TT Rounds Condensed Bold"/>
              </a:rPr>
              <a:t>2025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753701C-CDFE-854D-2ACC-48D86A892D19}"/>
              </a:ext>
            </a:extLst>
          </p:cNvPr>
          <p:cNvSpPr txBox="1"/>
          <p:nvPr/>
        </p:nvSpPr>
        <p:spPr>
          <a:xfrm>
            <a:off x="196984" y="231422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A91ACD4-7155-D018-8F13-3168CF1D1DFB}"/>
              </a:ext>
            </a:extLst>
          </p:cNvPr>
          <p:cNvSpPr txBox="1"/>
          <p:nvPr/>
        </p:nvSpPr>
        <p:spPr>
          <a:xfrm>
            <a:off x="196985" y="716683"/>
            <a:ext cx="6773441" cy="5033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romanUcPeriod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germinación es el proceso donde las semillas comienzan a desarrollarse, influenciada por factores como la luz y la oscuridad.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romanUcPeriod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quinua (</a:t>
            </a:r>
            <a:r>
              <a:rPr lang="es-E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Chenopodium</a:t>
            </a:r>
            <a:r>
              <a:rPr lang="es-E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quinoa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es una planta andina conocida por su valor nutricional, pero su respuesta a la luz durante la germinación aún necesita más estudio.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romanUcPeriod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condiciones ambientales como la luz podrían afectar el proceso de germinación, y es importante investigar su influencia en la quinua.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romanUcPeriod"/>
            </a:pPr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Objetivo: 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Evaluar el efecto de la luz en la germinación, la media de germinación y la sincronía de germinación de las semillas, comparando los tratamientos con luz y sin luz.</a:t>
            </a:r>
            <a:endParaRPr 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Imágenes de Quinua cruda libres de derechos | Depositphotos">
            <a:extLst>
              <a:ext uri="{FF2B5EF4-FFF2-40B4-BE49-F238E27FC236}">
                <a16:creationId xmlns:a16="http://schemas.microsoft.com/office/drawing/2014/main" id="{C5207164-E7A2-76ED-BD9E-ABB268A0E4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215390" cy="321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F69B53-98F5-7813-077F-5E15B4ECE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295" y="804891"/>
            <a:ext cx="3859492" cy="492619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E516DD1-03D5-758C-8F04-1BEFF7107D64}"/>
              </a:ext>
            </a:extLst>
          </p:cNvPr>
          <p:cNvSpPr txBox="1"/>
          <p:nvPr/>
        </p:nvSpPr>
        <p:spPr>
          <a:xfrm>
            <a:off x="5930385" y="6248463"/>
            <a:ext cx="33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095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30FA6-0FE1-4005-D126-345C6CA5C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3E1C2248-045B-122D-EE0E-16B5C436AC1F}"/>
              </a:ext>
            </a:extLst>
          </p:cNvPr>
          <p:cNvSpPr/>
          <p:nvPr/>
        </p:nvSpPr>
        <p:spPr>
          <a:xfrm>
            <a:off x="0" y="6259147"/>
            <a:ext cx="12192000" cy="431333"/>
          </a:xfrm>
          <a:custGeom>
            <a:avLst/>
            <a:gdLst/>
            <a:ahLst/>
            <a:cxnLst/>
            <a:rect l="l" t="t" r="r" b="b"/>
            <a:pathLst>
              <a:path w="18288000" h="647000">
                <a:moveTo>
                  <a:pt x="0" y="0"/>
                </a:moveTo>
                <a:lnTo>
                  <a:pt x="18288000" y="0"/>
                </a:lnTo>
                <a:lnTo>
                  <a:pt x="18288000" y="647000"/>
                </a:lnTo>
                <a:lnTo>
                  <a:pt x="0" y="64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" b="-96"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8A9D145-D4C5-0524-386E-5417012EAC35}"/>
              </a:ext>
            </a:extLst>
          </p:cNvPr>
          <p:cNvSpPr txBox="1"/>
          <p:nvPr/>
        </p:nvSpPr>
        <p:spPr>
          <a:xfrm>
            <a:off x="11270705" y="5818926"/>
            <a:ext cx="555536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T Rounds Condensed Bold"/>
                <a:cs typeface="Arial" panose="020B0604020202020204" pitchFamily="34" charset="0"/>
                <a:sym typeface="TT Rounds Condensed Bold"/>
              </a:rPr>
              <a:t>2025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4C95A02-3F66-DBA7-5E32-BE4A07FDA3F7}"/>
              </a:ext>
            </a:extLst>
          </p:cNvPr>
          <p:cNvSpPr txBox="1"/>
          <p:nvPr/>
        </p:nvSpPr>
        <p:spPr>
          <a:xfrm>
            <a:off x="2767125" y="120101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MATERIALES Y MÉTODOS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5798289-303F-6CC5-0BB5-C687B13E8052}"/>
              </a:ext>
            </a:extLst>
          </p:cNvPr>
          <p:cNvSpPr txBox="1"/>
          <p:nvPr/>
        </p:nvSpPr>
        <p:spPr>
          <a:xfrm>
            <a:off x="799568" y="1217046"/>
            <a:ext cx="6064630" cy="382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Muestreo y condiciones experimentales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romanLcPeriod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utilizaron 12 táperes desechables de un kilo con tapa. Estos fueron distribuidos en dos grupos: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romanLcPeriod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táperes fueron expuestos a condiciones de luz natural.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romanLcPeriod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táperes fueron cubiertos con papel aluminio para generar condiciones de oscuridad.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romanLcPeriod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cada táper se colocaron 50 semillas de quinua. </a:t>
            </a:r>
            <a:endParaRPr lang="es-P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B0EF9F4-4C56-1233-70CB-B600F6CAECBC}"/>
              </a:ext>
            </a:extLst>
          </p:cNvPr>
          <p:cNvSpPr txBox="1"/>
          <p:nvPr/>
        </p:nvSpPr>
        <p:spPr>
          <a:xfrm>
            <a:off x="5930385" y="6248463"/>
            <a:ext cx="33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EA309AA-AA30-AE47-E315-594BE9A90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99" y="722270"/>
            <a:ext cx="3957406" cy="2518284"/>
          </a:xfrm>
          <a:prstGeom prst="rect">
            <a:avLst/>
          </a:prstGeom>
        </p:spPr>
      </p:pic>
      <p:sp>
        <p:nvSpPr>
          <p:cNvPr id="14" name="AutoShape 4">
            <a:extLst>
              <a:ext uri="{FF2B5EF4-FFF2-40B4-BE49-F238E27FC236}">
                <a16:creationId xmlns:a16="http://schemas.microsoft.com/office/drawing/2014/main" id="{0ACCA7E2-E265-DC29-F9BA-4B907B3D5C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185410" cy="318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23934F2-10D7-408B-759C-6DAD91944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299" y="3416601"/>
            <a:ext cx="3927428" cy="251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93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395F5-2432-0374-01E1-539F54FB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1A90C22E-3F73-BF05-5A73-58D64E6D3FD0}"/>
              </a:ext>
            </a:extLst>
          </p:cNvPr>
          <p:cNvSpPr/>
          <p:nvPr/>
        </p:nvSpPr>
        <p:spPr>
          <a:xfrm>
            <a:off x="0" y="6259147"/>
            <a:ext cx="12192000" cy="431333"/>
          </a:xfrm>
          <a:custGeom>
            <a:avLst/>
            <a:gdLst/>
            <a:ahLst/>
            <a:cxnLst/>
            <a:rect l="l" t="t" r="r" b="b"/>
            <a:pathLst>
              <a:path w="18288000" h="647000">
                <a:moveTo>
                  <a:pt x="0" y="0"/>
                </a:moveTo>
                <a:lnTo>
                  <a:pt x="18288000" y="0"/>
                </a:lnTo>
                <a:lnTo>
                  <a:pt x="18288000" y="647000"/>
                </a:lnTo>
                <a:lnTo>
                  <a:pt x="0" y="64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" b="-96"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3B88003-8EC3-6F28-D3CF-3ED17FE3EAC7}"/>
              </a:ext>
            </a:extLst>
          </p:cNvPr>
          <p:cNvSpPr txBox="1"/>
          <p:nvPr/>
        </p:nvSpPr>
        <p:spPr>
          <a:xfrm>
            <a:off x="11270705" y="5818926"/>
            <a:ext cx="555536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T Rounds Condensed Bold"/>
                <a:cs typeface="Arial" panose="020B0604020202020204" pitchFamily="34" charset="0"/>
                <a:sym typeface="TT Rounds Condensed Bold"/>
              </a:rPr>
              <a:t>2025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6EA4221-3346-93FA-D483-40352256D040}"/>
              </a:ext>
            </a:extLst>
          </p:cNvPr>
          <p:cNvSpPr txBox="1"/>
          <p:nvPr/>
        </p:nvSpPr>
        <p:spPr>
          <a:xfrm>
            <a:off x="2883196" y="69901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MATERIALES Y MÉTODOS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99570FE-3E10-8ACA-5431-A65113007504}"/>
              </a:ext>
            </a:extLst>
          </p:cNvPr>
          <p:cNvSpPr txBox="1"/>
          <p:nvPr/>
        </p:nvSpPr>
        <p:spPr>
          <a:xfrm>
            <a:off x="438693" y="761318"/>
            <a:ext cx="6353717" cy="5022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Descripción de los materiales utilizados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romanLcPeriod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Táperes: 12 de un kilo con tapa.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romanLcPeriod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Papel aluminio: Utilizado para cubrir los táperes que se mantenían en oscuridad.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romanLcPeriod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Agua destilada: Para el riego de las semillas.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romanLcPeriod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Pinza: Para colocar las semillas y evitar contaminación.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romanLcPeriod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Papel toalla: para mantener la humedad en el interior de los táperes.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romanLcPeriod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Tijeras: Para cortar el papel aluminio utilizado para crear la oscuridad.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romanLcPeriod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Semillas de quinua: Se usaron 50 semillas por táper.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E1D73E-BE18-FB5A-BAF9-736DA8CA6F24}"/>
              </a:ext>
            </a:extLst>
          </p:cNvPr>
          <p:cNvSpPr txBox="1"/>
          <p:nvPr/>
        </p:nvSpPr>
        <p:spPr>
          <a:xfrm>
            <a:off x="5930385" y="6248463"/>
            <a:ext cx="33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7170" name="Picture 2" descr="Descartables Peruanos S.A.C.">
            <a:extLst>
              <a:ext uri="{FF2B5EF4-FFF2-40B4-BE49-F238E27FC236}">
                <a16:creationId xmlns:a16="http://schemas.microsoft.com/office/drawing/2014/main" id="{30DC5F93-5AE4-5006-7776-E494927C7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29" y="815184"/>
            <a:ext cx="1948756" cy="155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apel aluminio 5M – enkasa.pe">
            <a:extLst>
              <a:ext uri="{FF2B5EF4-FFF2-40B4-BE49-F238E27FC236}">
                <a16:creationId xmlns:a16="http://schemas.microsoft.com/office/drawing/2014/main" id="{1EABAEE9-F166-7A96-F788-AF781736D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4" b="11581"/>
          <a:stretch/>
        </p:blipFill>
        <p:spPr bwMode="auto">
          <a:xfrm>
            <a:off x="9234925" y="614882"/>
            <a:ext cx="2313548" cy="174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AN LUIS AGUA MINERAL X 1 LT DEPORTIVO S/GAS">
            <a:extLst>
              <a:ext uri="{FF2B5EF4-FFF2-40B4-BE49-F238E27FC236}">
                <a16:creationId xmlns:a16="http://schemas.microsoft.com/office/drawing/2014/main" id="{540142D5-1447-18F2-BFF5-4AA5C611F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4" b="14697"/>
          <a:stretch/>
        </p:blipFill>
        <p:spPr bwMode="auto">
          <a:xfrm>
            <a:off x="6831553" y="2468212"/>
            <a:ext cx="1804544" cy="17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Pinzas – Pichara Perú">
            <a:extLst>
              <a:ext uri="{FF2B5EF4-FFF2-40B4-BE49-F238E27FC236}">
                <a16:creationId xmlns:a16="http://schemas.microsoft.com/office/drawing/2014/main" id="{479EF999-3CBF-ED48-915D-84744B129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233" y="2454622"/>
            <a:ext cx="1511509" cy="19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Papel Toalla Doble Hoja 30 mt Elite">
            <a:extLst>
              <a:ext uri="{FF2B5EF4-FFF2-40B4-BE49-F238E27FC236}">
                <a16:creationId xmlns:a16="http://schemas.microsoft.com/office/drawing/2014/main" id="{B26D2A88-DC06-07B6-68E4-49023261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60" y="2552187"/>
            <a:ext cx="1757111" cy="17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4" descr="Tijera Peluquero Microdentado LUXOR PRO-STYLE 6 1.2">
            <a:extLst>
              <a:ext uri="{FF2B5EF4-FFF2-40B4-BE49-F238E27FC236}">
                <a16:creationId xmlns:a16="http://schemas.microsoft.com/office/drawing/2014/main" id="{F5880427-C13F-9846-27EE-00FF08D56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68070" cy="296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B390DE-C95A-A5D6-91C6-BAF058DBE9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7774" y="4303066"/>
            <a:ext cx="1757111" cy="1757111"/>
          </a:xfrm>
          <a:prstGeom prst="rect">
            <a:avLst/>
          </a:prstGeom>
        </p:spPr>
      </p:pic>
      <p:pic>
        <p:nvPicPr>
          <p:cNvPr id="7184" name="Picture 16" descr="Lo que debes saber de la quinua | Recetas Nestlé">
            <a:extLst>
              <a:ext uri="{FF2B5EF4-FFF2-40B4-BE49-F238E27FC236}">
                <a16:creationId xmlns:a16="http://schemas.microsoft.com/office/drawing/2014/main" id="{A2D9AD63-FA0A-DB88-5C30-3C98E310E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495" y="4456686"/>
            <a:ext cx="1956350" cy="121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44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7F29EA-F747-47A2-9822-6A124E02DF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27151" y="2090637"/>
            <a:ext cx="5759450" cy="27890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157AAEFC-2085-45AE-9A4A-09901C004660}"/>
              </a:ext>
            </a:extLst>
          </p:cNvPr>
          <p:cNvSpPr/>
          <p:nvPr/>
        </p:nvSpPr>
        <p:spPr>
          <a:xfrm>
            <a:off x="0" y="6217462"/>
            <a:ext cx="12192000" cy="431333"/>
          </a:xfrm>
          <a:custGeom>
            <a:avLst/>
            <a:gdLst/>
            <a:ahLst/>
            <a:cxnLst/>
            <a:rect l="l" t="t" r="r" b="b"/>
            <a:pathLst>
              <a:path w="18288000" h="647000">
                <a:moveTo>
                  <a:pt x="0" y="0"/>
                </a:moveTo>
                <a:lnTo>
                  <a:pt x="18288000" y="0"/>
                </a:lnTo>
                <a:lnTo>
                  <a:pt x="18288000" y="647000"/>
                </a:lnTo>
                <a:lnTo>
                  <a:pt x="0" y="64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" b="-96"/>
            </a:stretch>
          </a:blipFill>
        </p:spPr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BA6775F-6C24-435B-A2F9-149FF54AAEB1}"/>
              </a:ext>
            </a:extLst>
          </p:cNvPr>
          <p:cNvSpPr txBox="1"/>
          <p:nvPr/>
        </p:nvSpPr>
        <p:spPr>
          <a:xfrm>
            <a:off x="642884" y="2659043"/>
            <a:ext cx="575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Grafico 1: 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Numero de Semilla Germinación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95DFE28-9B81-4175-9175-C79FEFED1B75}"/>
              </a:ext>
            </a:extLst>
          </p:cNvPr>
          <p:cNvSpPr txBox="1"/>
          <p:nvPr/>
        </p:nvSpPr>
        <p:spPr>
          <a:xfrm>
            <a:off x="6934874" y="1287827"/>
            <a:ext cx="4744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Grafico 2: 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Efecto de la luz en el porcentaje de germinación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5002FB6-3DB0-44E5-9ACC-2AB6001B4F7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5972" y="3043875"/>
            <a:ext cx="5759450" cy="280797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2E3F524-20FA-49AF-A5FC-ED8600DF4A5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16168" y="1292258"/>
            <a:ext cx="3810402" cy="85313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C91621D-C463-5EA0-894D-6A89C0AFF9AA}"/>
              </a:ext>
            </a:extLst>
          </p:cNvPr>
          <p:cNvSpPr txBox="1"/>
          <p:nvPr/>
        </p:nvSpPr>
        <p:spPr>
          <a:xfrm>
            <a:off x="5930385" y="6248463"/>
            <a:ext cx="33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F48C41B-47BA-46DA-BD8B-D073F86FC0BE}"/>
              </a:ext>
            </a:extLst>
          </p:cNvPr>
          <p:cNvSpPr/>
          <p:nvPr/>
        </p:nvSpPr>
        <p:spPr>
          <a:xfrm>
            <a:off x="4926570" y="201334"/>
            <a:ext cx="2617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PE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06E332-83FF-4510-953F-8F3A3F47AA4E}"/>
              </a:ext>
            </a:extLst>
          </p:cNvPr>
          <p:cNvSpPr/>
          <p:nvPr/>
        </p:nvSpPr>
        <p:spPr>
          <a:xfrm>
            <a:off x="920332" y="837168"/>
            <a:ext cx="1897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Tabla 1: 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ANOVA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3ED22D8-B104-483C-9B8E-39668DD9E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386" y="2177097"/>
            <a:ext cx="563361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altLang="es-PE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Nota: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 valor p (0.341) indica que el factor no tiene un efecto significativo.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68B5B6E-A4E2-47EF-9B1C-C9D887A5D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893" y="5793456"/>
            <a:ext cx="474360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Nota: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 tratamientos no muestran diferencias significativas.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06F75DC-1258-4743-BA8F-63A53DBC8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874" y="4959019"/>
            <a:ext cx="4490269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Notas: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 tratamientos muestran una germinación similar a lo largo de los días.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53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ACC4CF73-F917-4334-90FD-52F717E8D8B2}"/>
              </a:ext>
            </a:extLst>
          </p:cNvPr>
          <p:cNvSpPr/>
          <p:nvPr/>
        </p:nvSpPr>
        <p:spPr>
          <a:xfrm>
            <a:off x="0" y="6217462"/>
            <a:ext cx="12192000" cy="431333"/>
          </a:xfrm>
          <a:custGeom>
            <a:avLst/>
            <a:gdLst/>
            <a:ahLst/>
            <a:cxnLst/>
            <a:rect l="l" t="t" r="r" b="b"/>
            <a:pathLst>
              <a:path w="18288000" h="647000">
                <a:moveTo>
                  <a:pt x="0" y="0"/>
                </a:moveTo>
                <a:lnTo>
                  <a:pt x="18288000" y="0"/>
                </a:lnTo>
                <a:lnTo>
                  <a:pt x="18288000" y="647000"/>
                </a:lnTo>
                <a:lnTo>
                  <a:pt x="0" y="64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" b="-96"/>
            </a:stretch>
          </a:blipFill>
        </p:spPr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15CA5BE-2AD7-42B1-A070-4C9D7431A4D1}"/>
              </a:ext>
            </a:extLst>
          </p:cNvPr>
          <p:cNvSpPr txBox="1"/>
          <p:nvPr/>
        </p:nvSpPr>
        <p:spPr>
          <a:xfrm>
            <a:off x="1063267" y="1423062"/>
            <a:ext cx="367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Grafico 3: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Tiempo de germinación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147FC04-47E3-45B4-AF55-01E323881A85}"/>
              </a:ext>
            </a:extLst>
          </p:cNvPr>
          <p:cNvSpPr txBox="1"/>
          <p:nvPr/>
        </p:nvSpPr>
        <p:spPr>
          <a:xfrm>
            <a:off x="6692236" y="1102910"/>
            <a:ext cx="39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Grafico 4: 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Sincronización de la semilla 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896A3B6-FFB6-4214-BECD-7F3E334119F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6550" y="2046311"/>
            <a:ext cx="5759450" cy="27764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F7F08EE-DDB9-44C1-9DC1-A3E7D1C934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1915501"/>
            <a:ext cx="5759450" cy="30660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31B57C6-6FBF-E044-3DA4-3258CB39ADCB}"/>
              </a:ext>
            </a:extLst>
          </p:cNvPr>
          <p:cNvSpPr txBox="1"/>
          <p:nvPr/>
        </p:nvSpPr>
        <p:spPr>
          <a:xfrm>
            <a:off x="5930385" y="6248463"/>
            <a:ext cx="33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3F2F989-942D-40FB-834A-EB00935F8459}"/>
              </a:ext>
            </a:extLst>
          </p:cNvPr>
          <p:cNvSpPr/>
          <p:nvPr/>
        </p:nvSpPr>
        <p:spPr>
          <a:xfrm>
            <a:off x="4926570" y="201334"/>
            <a:ext cx="2617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PE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7CBB395-B345-4672-A390-0599DE854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3630" y="5012559"/>
            <a:ext cx="380529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Nota: 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 tiempo medio de germinación es similar entre los tratamientos.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C5F6A64-9472-4510-AFD5-1C9258C6C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9056" y="5012559"/>
            <a:ext cx="380529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Nota: 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 índice de sincronía es similar entre los tratamientos.</a:t>
            </a:r>
            <a:endParaRPr kumimoji="0" lang="es-PE" altLang="es-P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16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5AB23-7A9B-EB1C-0208-384D0309C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E7385818-25D5-DFE7-E80D-1FBE1321015C}"/>
              </a:ext>
            </a:extLst>
          </p:cNvPr>
          <p:cNvSpPr/>
          <p:nvPr/>
        </p:nvSpPr>
        <p:spPr>
          <a:xfrm>
            <a:off x="0" y="6259147"/>
            <a:ext cx="12192000" cy="431333"/>
          </a:xfrm>
          <a:custGeom>
            <a:avLst/>
            <a:gdLst/>
            <a:ahLst/>
            <a:cxnLst/>
            <a:rect l="l" t="t" r="r" b="b"/>
            <a:pathLst>
              <a:path w="18288000" h="647000">
                <a:moveTo>
                  <a:pt x="0" y="0"/>
                </a:moveTo>
                <a:lnTo>
                  <a:pt x="18288000" y="0"/>
                </a:lnTo>
                <a:lnTo>
                  <a:pt x="18288000" y="647000"/>
                </a:lnTo>
                <a:lnTo>
                  <a:pt x="0" y="64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" b="-96"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5F2534C-980A-B7D1-7EF9-09E6D540306C}"/>
              </a:ext>
            </a:extLst>
          </p:cNvPr>
          <p:cNvSpPr txBox="1"/>
          <p:nvPr/>
        </p:nvSpPr>
        <p:spPr>
          <a:xfrm>
            <a:off x="11270705" y="5818926"/>
            <a:ext cx="555536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T Rounds Condensed Bold"/>
                <a:cs typeface="Arial" panose="020B0604020202020204" pitchFamily="34" charset="0"/>
                <a:sym typeface="TT Rounds Condensed Bold"/>
              </a:rPr>
              <a:t>2025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6D65069-0F02-85B3-B56C-868BB86A1C8F}"/>
              </a:ext>
            </a:extLst>
          </p:cNvPr>
          <p:cNvSpPr txBox="1"/>
          <p:nvPr/>
        </p:nvSpPr>
        <p:spPr>
          <a:xfrm>
            <a:off x="2883196" y="153150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453B6CD-AD83-98B7-D821-1AF773043F48}"/>
              </a:ext>
            </a:extLst>
          </p:cNvPr>
          <p:cNvSpPr txBox="1"/>
          <p:nvPr/>
        </p:nvSpPr>
        <p:spPr>
          <a:xfrm>
            <a:off x="433693" y="762322"/>
            <a:ext cx="7192368" cy="502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observaron germinaciones en ambos grupos desde el primer día, con la mayoría de las semillas germinando (más de 30) en ambos grupos (luz y oscuridad).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se encontró una diferencia significativa en la tasa de germinación entre las condiciones de luz y oscuridad, lo que sugiere que la luz no es un factor determinante en este caso para la germinación de las semillas de quinua.</a:t>
            </a:r>
          </a:p>
          <a:p>
            <a:pPr algn="just"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Herramientas utilizadas para el análisis de datos: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Hojas de cálculo de Google: Para organizar y almacenar los datos de germinación.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Studio y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GerminaQuant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Para procesar los datos y generar gráficos que permitieran visualizar la evolución de la germinación.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2828F81-CA2C-FC35-0EA3-6768F360BE4F}"/>
              </a:ext>
            </a:extLst>
          </p:cNvPr>
          <p:cNvSpPr txBox="1"/>
          <p:nvPr/>
        </p:nvSpPr>
        <p:spPr>
          <a:xfrm>
            <a:off x="5930385" y="6248463"/>
            <a:ext cx="33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46442156-4BB8-D1EC-2FA3-AD610F5E30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530184" cy="353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BD3241-E0D9-9507-BB0F-B68EAF90D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81545" y="133627"/>
            <a:ext cx="2289212" cy="3644643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61AEDD8-DDCE-F872-FBD6-19E54E8350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519534" cy="451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92E3027-F15C-CD2E-2B0B-C2C6F08D3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829" y="3529715"/>
            <a:ext cx="3644644" cy="228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2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D9282-56FF-FA81-F0B8-17E779B77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B94C79A0-AA4E-EDA3-18F2-542095594B09}"/>
              </a:ext>
            </a:extLst>
          </p:cNvPr>
          <p:cNvSpPr/>
          <p:nvPr/>
        </p:nvSpPr>
        <p:spPr>
          <a:xfrm>
            <a:off x="0" y="6186462"/>
            <a:ext cx="12192000" cy="431333"/>
          </a:xfrm>
          <a:custGeom>
            <a:avLst/>
            <a:gdLst/>
            <a:ahLst/>
            <a:cxnLst/>
            <a:rect l="l" t="t" r="r" b="b"/>
            <a:pathLst>
              <a:path w="18288000" h="647000">
                <a:moveTo>
                  <a:pt x="0" y="0"/>
                </a:moveTo>
                <a:lnTo>
                  <a:pt x="18288000" y="0"/>
                </a:lnTo>
                <a:lnTo>
                  <a:pt x="18288000" y="647000"/>
                </a:lnTo>
                <a:lnTo>
                  <a:pt x="0" y="64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" b="-96"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8310DC6-180D-A09D-4849-133D87E95D9C}"/>
              </a:ext>
            </a:extLst>
          </p:cNvPr>
          <p:cNvSpPr txBox="1"/>
          <p:nvPr/>
        </p:nvSpPr>
        <p:spPr>
          <a:xfrm>
            <a:off x="11270705" y="5818926"/>
            <a:ext cx="555536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T Rounds Condensed Bold"/>
                <a:cs typeface="Arial" panose="020B0604020202020204" pitchFamily="34" charset="0"/>
                <a:sym typeface="TT Rounds Condensed Bold"/>
              </a:rPr>
              <a:t>2025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45FAD66-ED13-DAA0-C2CC-5D41837C1DD2}"/>
              </a:ext>
            </a:extLst>
          </p:cNvPr>
          <p:cNvSpPr txBox="1"/>
          <p:nvPr/>
        </p:nvSpPr>
        <p:spPr>
          <a:xfrm>
            <a:off x="2883196" y="169221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CONCLUSIONES</a:t>
            </a:r>
            <a:endParaRPr lang="es-P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182BC73-E013-FA5A-4A3F-B3E5F2775780}"/>
              </a:ext>
            </a:extLst>
          </p:cNvPr>
          <p:cNvSpPr txBox="1"/>
          <p:nvPr/>
        </p:nvSpPr>
        <p:spPr>
          <a:xfrm>
            <a:off x="1848323" y="734247"/>
            <a:ext cx="8826583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lang="es-PE" alt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se observó diferencia significativa en la germinación entre los tratamientos "Con Luz" y "Sin Luz", ya que ambos presentaron porcentajes de germinación similares a lo largo del tiempo.</a:t>
            </a:r>
          </a:p>
          <a:p>
            <a:pPr marL="400050" lvl="0" indent="-4000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lang="es-PE" alt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tiempo medio de germinación fue comparable entre ambos tratamientos, indicando que la luz no tuvo un efecto considerable en la rapidez de la germinación de las semillas.</a:t>
            </a:r>
          </a:p>
          <a:p>
            <a:pPr marL="400050" lvl="0" indent="-4000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lang="es-PE" alt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índice de sincronización de la germinación también fue similar en ambos tratamientos, lo que sugiere que la luz no influyó en la uniformidad del proceso de germinación entre las semillas.</a:t>
            </a:r>
          </a:p>
          <a:p>
            <a:pPr marL="400050" lvl="0" indent="-4000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uso de herramientas estadísticas como R Studio y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GerminaQuant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permitió una organización y análisis adecuados de los datos, generando gráficos que facilitaron la visualización de los resultados.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AA80205-78C0-AB99-FDF2-6916AEEF5118}"/>
              </a:ext>
            </a:extLst>
          </p:cNvPr>
          <p:cNvSpPr txBox="1"/>
          <p:nvPr/>
        </p:nvSpPr>
        <p:spPr>
          <a:xfrm>
            <a:off x="5930385" y="6248463"/>
            <a:ext cx="33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64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1ECF4-5D66-87C2-8CF1-635E0657C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745A4721-9E46-EB77-A38F-1809F5B81CDE}"/>
              </a:ext>
            </a:extLst>
          </p:cNvPr>
          <p:cNvSpPr/>
          <p:nvPr/>
        </p:nvSpPr>
        <p:spPr>
          <a:xfrm>
            <a:off x="0" y="6259147"/>
            <a:ext cx="12192000" cy="431333"/>
          </a:xfrm>
          <a:custGeom>
            <a:avLst/>
            <a:gdLst/>
            <a:ahLst/>
            <a:cxnLst/>
            <a:rect l="l" t="t" r="r" b="b"/>
            <a:pathLst>
              <a:path w="18288000" h="647000">
                <a:moveTo>
                  <a:pt x="0" y="0"/>
                </a:moveTo>
                <a:lnTo>
                  <a:pt x="18288000" y="0"/>
                </a:lnTo>
                <a:lnTo>
                  <a:pt x="18288000" y="647000"/>
                </a:lnTo>
                <a:lnTo>
                  <a:pt x="0" y="64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" b="-96"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D800B3B-348C-35E4-3BEE-742F5A392416}"/>
              </a:ext>
            </a:extLst>
          </p:cNvPr>
          <p:cNvSpPr txBox="1"/>
          <p:nvPr/>
        </p:nvSpPr>
        <p:spPr>
          <a:xfrm>
            <a:off x="11270705" y="5818926"/>
            <a:ext cx="555536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T Rounds Condensed Bold"/>
                <a:cs typeface="Arial" panose="020B0604020202020204" pitchFamily="34" charset="0"/>
                <a:sym typeface="TT Rounds Condensed Bold"/>
              </a:rPr>
              <a:t>2025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77DEB96-7421-F509-624D-0BF8523CAD2C}"/>
              </a:ext>
            </a:extLst>
          </p:cNvPr>
          <p:cNvSpPr txBox="1"/>
          <p:nvPr/>
        </p:nvSpPr>
        <p:spPr>
          <a:xfrm>
            <a:off x="3214426" y="102324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REFERENCIAS</a:t>
            </a:r>
            <a:endParaRPr lang="es-PE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9664ACE-E9CB-C335-6C52-94B029BFA96F}"/>
              </a:ext>
            </a:extLst>
          </p:cNvPr>
          <p:cNvSpPr txBox="1"/>
          <p:nvPr/>
        </p:nvSpPr>
        <p:spPr>
          <a:xfrm>
            <a:off x="1545477" y="1102835"/>
            <a:ext cx="9725228" cy="11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Suárez, D., &amp; Melgarejo, L. M. (2010). Biología y germinación de semillas. Experimentos en fisiología vegetal, 13-25.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E49CEA1-0947-2DA7-B252-ED491F479C9B}"/>
              </a:ext>
            </a:extLst>
          </p:cNvPr>
          <p:cNvSpPr txBox="1"/>
          <p:nvPr/>
        </p:nvSpPr>
        <p:spPr>
          <a:xfrm>
            <a:off x="5930385" y="6248463"/>
            <a:ext cx="33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59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705</Words>
  <Application>Microsoft Office PowerPoint</Application>
  <PresentationFormat>Panorámica</PresentationFormat>
  <Paragraphs>71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Arial</vt:lpstr>
      <vt:lpstr>Arimo Bold</vt:lpstr>
      <vt:lpstr>Calibri</vt:lpstr>
      <vt:lpstr>Times New Roman</vt:lpstr>
      <vt:lpstr>Times New Roman Bold</vt:lpstr>
      <vt:lpstr>TT Rounds Condensed Bold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jhinmy hidrogo</dc:creator>
  <cp:lastModifiedBy>Victor Hugo Baldera Chapoñan</cp:lastModifiedBy>
  <cp:revision>11</cp:revision>
  <dcterms:created xsi:type="dcterms:W3CDTF">2025-04-25T01:55:06Z</dcterms:created>
  <dcterms:modified xsi:type="dcterms:W3CDTF">2025-04-27T16:06:06Z</dcterms:modified>
</cp:coreProperties>
</file>